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771FA9-C8DC-4BEE-BE0D-3CD5108C3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911C6D-3347-42BE-8B42-AE1C68420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9E7435-C3CE-4F6A-A139-7A338C45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177-757C-47AA-B66F-2DB02946A00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08245F-1675-4058-9530-6CA87D70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E19F07-5CD2-4086-AA3C-002C1759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E598-1F3B-4F48-8BCB-E67D6E40B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02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02A377-4BF7-4B03-9656-49E83F64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6ECE79-0598-4B45-9D34-947E6D7E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0DDF5D-D1BF-4A86-81AA-2B428332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177-757C-47AA-B66F-2DB02946A00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56E3F4-79FD-4FF7-B952-B5F915DB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9ED7A0-85EE-4629-9FE7-B205F6B8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E598-1F3B-4F48-8BCB-E67D6E40B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5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D05DE9B-2B8A-43F4-A6DC-0AF023B25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9E53E3-9DF3-4FB8-A55A-1B6EEEEEA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55C339-8F63-4EA5-82B7-46425927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177-757C-47AA-B66F-2DB02946A00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EC6B00-06D8-444E-A524-0A84EDB0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54C111-6A38-4F13-A0AD-8C311243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E598-1F3B-4F48-8BCB-E67D6E40B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280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14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pPr marL="23033">
              <a:spcBef>
                <a:spcPts val="32"/>
              </a:spcBef>
            </a:pPr>
            <a:fld id="{81D60167-4931-47E6-BA6A-407CBD079E47}" type="slidenum">
              <a:rPr lang="fr-FR" smtClean="0"/>
              <a:pPr marL="23033">
                <a:spcBef>
                  <a:spcPts val="32"/>
                </a:spcBef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38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4BDC9-CDC5-4E12-8E4A-0F34F531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C03CA-C99F-40B3-9C8D-76199998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2B0F2-6B37-4671-8BCE-534EC275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177-757C-47AA-B66F-2DB02946A00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88E529-3D10-496A-8902-F76F9435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E691C6-17CC-4387-B431-35E61B6F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E598-1F3B-4F48-8BCB-E67D6E40B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01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D230B-CE99-4C74-9CA7-E7518284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50AB9B-0F9A-4B4D-A166-3F09143ED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E51DD2-A1E9-456D-B7D4-F435D7CB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177-757C-47AA-B66F-2DB02946A00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C4A52E-E10A-4BF9-A2D1-83919C62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4917E6-FD6D-411E-AC61-738D7D1B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E598-1F3B-4F48-8BCB-E67D6E40B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85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4E7A65-6980-4FD9-B732-A37178BF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B8F882-A03A-4FF1-A4FC-1F2C88D60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F8969E-83CC-40CB-9E90-158A95A10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018C4B-0BF0-4D08-9994-BD95DCC7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177-757C-47AA-B66F-2DB02946A00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D688DA-128A-44F6-9BD2-10CA596C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F878E2-D507-4B67-84C0-C7897964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E598-1F3B-4F48-8BCB-E67D6E40B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72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1F68B-F671-47DA-8194-C9BDA2E0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094137-85A2-4786-B7AC-9984F0F6A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F62D4B-1FA4-4822-8033-133F8D7AE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072B78-5711-4352-ABD3-F2CF31241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F00CCC-682D-438E-8604-C76968C6D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0B25168-3150-47A2-A625-ECB2EA21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177-757C-47AA-B66F-2DB02946A00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479432-6D0B-4789-965A-BB29169F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E05613-2B35-48B0-8D9B-350A3F98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E598-1F3B-4F48-8BCB-E67D6E40B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00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0CD6C-F646-4B54-882B-EE37FA80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9DC492-4746-490F-9E5D-6707342A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177-757C-47AA-B66F-2DB02946A00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7619D8-6CA5-4F1E-BD63-567A3F62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2981DC-FEDD-478D-B848-362F744C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E598-1F3B-4F48-8BCB-E67D6E40B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52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01FDD6C-D038-4D87-B92D-0DEF515E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177-757C-47AA-B66F-2DB02946A00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251BCA-D7D1-44A6-A128-5B88B68B3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DF46D3-A495-4F2C-AE32-222ED97B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E598-1F3B-4F48-8BCB-E67D6E40B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18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E928B-7138-45E7-82EC-72AA5C08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3583D0-800D-4382-8C5F-A25A5A971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965AA6-3928-48AC-80DA-7A476C79A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AD9C43-E0AE-4B14-8E95-BCFB5EAD4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177-757C-47AA-B66F-2DB02946A00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B81452-B069-493E-90F4-9F465825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5D5C9A-B88D-48A0-A06D-7BA3AB31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E598-1F3B-4F48-8BCB-E67D6E40B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16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603BE-7485-4AB0-B7D2-42921E270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CC40328-A6D9-46BF-86CE-14CE4910E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D51C9E-48CB-4C74-9A10-A8CBDE20B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6356DD-4393-4706-A841-5AD44E89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177-757C-47AA-B66F-2DB02946A00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A5CB20-1232-47D7-B999-0FDB3141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4610F0-1969-424B-AA3C-3A82671B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E598-1F3B-4F48-8BCB-E67D6E40B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56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2692D3-1BCA-4F7F-992E-9075E9C8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440FEA-15C1-46E8-9B2F-A5B9EDAF8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9AE4AC-1EB9-4889-8420-F3C51C737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D7177-757C-47AA-B66F-2DB02946A006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D69FB4-F96A-4B9A-B960-299062345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74B1DB-5A14-42E3-82DD-B5F284DA0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9E598-1F3B-4F48-8BCB-E67D6E40B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01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08" y="0"/>
            <a:ext cx="8226064" cy="6855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6FCBDDE-294E-4D20-BF07-A1DF911B0899}"/>
              </a:ext>
            </a:extLst>
          </p:cNvPr>
          <p:cNvGrpSpPr/>
          <p:nvPr/>
        </p:nvGrpSpPr>
        <p:grpSpPr>
          <a:xfrm>
            <a:off x="1247608" y="0"/>
            <a:ext cx="8234782" cy="6855696"/>
            <a:chOff x="0" y="0"/>
            <a:chExt cx="9081135" cy="7560309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081135" cy="7560309"/>
            </a:xfrm>
            <a:custGeom>
              <a:avLst/>
              <a:gdLst/>
              <a:ahLst/>
              <a:cxnLst/>
              <a:rect l="l" t="t" r="r" b="b"/>
              <a:pathLst>
                <a:path w="9081135" h="7560309">
                  <a:moveTo>
                    <a:pt x="9080535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1467190" y="7560005"/>
                  </a:lnTo>
                  <a:lnTo>
                    <a:pt x="9080535" y="0"/>
                  </a:lnTo>
                  <a:close/>
                </a:path>
              </a:pathLst>
            </a:custGeom>
            <a:solidFill>
              <a:srgbClr val="35333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69CA72B3-AC5F-4E43-895B-00EE26EE2FE5}"/>
                </a:ext>
              </a:extLst>
            </p:cNvPr>
            <p:cNvGrpSpPr/>
            <p:nvPr/>
          </p:nvGrpSpPr>
          <p:grpSpPr>
            <a:xfrm>
              <a:off x="0" y="4598959"/>
              <a:ext cx="2226429" cy="2958978"/>
              <a:chOff x="0" y="4598959"/>
              <a:chExt cx="2226429" cy="2958978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0" y="5297897"/>
                <a:ext cx="146558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1465580" h="1506854">
                    <a:moveTo>
                      <a:pt x="705178" y="0"/>
                    </a:moveTo>
                    <a:lnTo>
                      <a:pt x="0" y="698523"/>
                    </a:lnTo>
                    <a:lnTo>
                      <a:pt x="0" y="807747"/>
                    </a:lnTo>
                    <a:lnTo>
                      <a:pt x="705178" y="1506270"/>
                    </a:lnTo>
                    <a:lnTo>
                      <a:pt x="1465489" y="753135"/>
                    </a:lnTo>
                    <a:lnTo>
                      <a:pt x="705178" y="0"/>
                    </a:lnTo>
                    <a:close/>
                  </a:path>
                </a:pathLst>
              </a:custGeom>
              <a:solidFill>
                <a:srgbClr val="CE3E45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1632"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705604" y="6051044"/>
                <a:ext cx="1520825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1520825" h="1506854">
                    <a:moveTo>
                      <a:pt x="760310" y="0"/>
                    </a:moveTo>
                    <a:lnTo>
                      <a:pt x="0" y="753135"/>
                    </a:lnTo>
                    <a:lnTo>
                      <a:pt x="760310" y="1506270"/>
                    </a:lnTo>
                    <a:lnTo>
                      <a:pt x="1520621" y="753135"/>
                    </a:lnTo>
                    <a:lnTo>
                      <a:pt x="760310" y="0"/>
                    </a:lnTo>
                    <a:close/>
                  </a:path>
                </a:pathLst>
              </a:custGeom>
              <a:solidFill>
                <a:srgbClr val="FFFFFF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1632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0" y="6804192"/>
                <a:ext cx="1466850" cy="753745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753745">
                    <a:moveTo>
                      <a:pt x="705989" y="0"/>
                    </a:moveTo>
                    <a:lnTo>
                      <a:pt x="0" y="699326"/>
                    </a:lnTo>
                    <a:lnTo>
                      <a:pt x="0" y="753135"/>
                    </a:lnTo>
                    <a:lnTo>
                      <a:pt x="1466300" y="753135"/>
                    </a:lnTo>
                    <a:lnTo>
                      <a:pt x="705989" y="0"/>
                    </a:lnTo>
                    <a:close/>
                  </a:path>
                </a:pathLst>
              </a:custGeom>
              <a:solidFill>
                <a:srgbClr val="EDEEE5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1632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0" y="6105308"/>
                <a:ext cx="706120" cy="1398270"/>
              </a:xfrm>
              <a:custGeom>
                <a:avLst/>
                <a:gdLst/>
                <a:ahLst/>
                <a:cxnLst/>
                <a:rect l="l" t="t" r="r" b="b"/>
                <a:pathLst>
                  <a:path w="706120" h="1398270">
                    <a:moveTo>
                      <a:pt x="0" y="0"/>
                    </a:moveTo>
                    <a:lnTo>
                      <a:pt x="0" y="1397733"/>
                    </a:lnTo>
                    <a:lnTo>
                      <a:pt x="705519" y="698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22A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1632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0" y="4598959"/>
                <a:ext cx="706120" cy="1398270"/>
              </a:xfrm>
              <a:custGeom>
                <a:avLst/>
                <a:gdLst/>
                <a:ahLst/>
                <a:cxnLst/>
                <a:rect l="l" t="t" r="r" b="b"/>
                <a:pathLst>
                  <a:path w="706120" h="1398270">
                    <a:moveTo>
                      <a:pt x="0" y="0"/>
                    </a:moveTo>
                    <a:lnTo>
                      <a:pt x="0" y="1397850"/>
                    </a:lnTo>
                    <a:lnTo>
                      <a:pt x="705584" y="6989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 sz="1632"/>
              </a:p>
            </p:txBody>
          </p:sp>
        </p:grpSp>
      </p:grpSp>
      <p:sp>
        <p:nvSpPr>
          <p:cNvPr id="11" name="object 11"/>
          <p:cNvSpPr/>
          <p:nvPr/>
        </p:nvSpPr>
        <p:spPr>
          <a:xfrm>
            <a:off x="5520259" y="3318499"/>
            <a:ext cx="5077816" cy="710560"/>
          </a:xfrm>
          <a:custGeom>
            <a:avLst/>
            <a:gdLst/>
            <a:ahLst/>
            <a:cxnLst/>
            <a:rect l="l" t="t" r="r" b="b"/>
            <a:pathLst>
              <a:path w="4797425" h="783589">
                <a:moveTo>
                  <a:pt x="0" y="783005"/>
                </a:moveTo>
                <a:lnTo>
                  <a:pt x="4797005" y="783005"/>
                </a:lnTo>
                <a:lnTo>
                  <a:pt x="4797005" y="0"/>
                </a:lnTo>
                <a:lnTo>
                  <a:pt x="0" y="0"/>
                </a:lnTo>
                <a:lnTo>
                  <a:pt x="0" y="783005"/>
                </a:lnTo>
                <a:close/>
              </a:path>
            </a:pathLst>
          </a:custGeom>
          <a:solidFill>
            <a:srgbClr val="CE3E4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 txBox="1"/>
          <p:nvPr/>
        </p:nvSpPr>
        <p:spPr>
          <a:xfrm>
            <a:off x="5660296" y="3297046"/>
            <a:ext cx="4066299" cy="608929"/>
          </a:xfrm>
          <a:prstGeom prst="rect">
            <a:avLst/>
          </a:prstGeom>
        </p:spPr>
        <p:txBody>
          <a:bodyPr vert="horz" wrap="square" lIns="0" tIns="39731" rIns="0" bIns="0" rtlCol="0">
            <a:spAutoFit/>
          </a:bodyPr>
          <a:lstStyle/>
          <a:p>
            <a:pPr>
              <a:spcBef>
                <a:spcPts val="313"/>
              </a:spcBef>
            </a:pPr>
            <a:r>
              <a:rPr sz="1814" b="1" spc="27" dirty="0">
                <a:solidFill>
                  <a:srgbClr val="FFFFFF"/>
                </a:solidFill>
                <a:latin typeface="Montserrat"/>
                <a:cs typeface="Montserrat"/>
              </a:rPr>
              <a:t>PERMIS</a:t>
            </a:r>
            <a:r>
              <a:rPr sz="1814" b="1" spc="36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814" b="1" dirty="0">
                <a:solidFill>
                  <a:srgbClr val="FFFFFF"/>
                </a:solidFill>
                <a:latin typeface="Montserrat"/>
                <a:cs typeface="Montserrat"/>
              </a:rPr>
              <a:t>B</a:t>
            </a:r>
            <a:endParaRPr lang="fr-FR" sz="1814" b="1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>
              <a:spcBef>
                <a:spcPts val="313"/>
              </a:spcBef>
            </a:pPr>
            <a:r>
              <a:rPr sz="1632" spc="14" dirty="0">
                <a:solidFill>
                  <a:srgbClr val="FFFFFF"/>
                </a:solidFill>
                <a:latin typeface="Montserrat"/>
                <a:cs typeface="Montserrat"/>
              </a:rPr>
              <a:t>20</a:t>
            </a:r>
            <a:r>
              <a:rPr sz="1632" spc="-9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32" spc="32" dirty="0">
                <a:solidFill>
                  <a:srgbClr val="FFFFFF"/>
                </a:solidFill>
                <a:latin typeface="Montserrat"/>
                <a:cs typeface="Montserrat"/>
              </a:rPr>
              <a:t>LEÇONS</a:t>
            </a:r>
            <a:r>
              <a:rPr lang="fr-FR" sz="1632" spc="32" dirty="0">
                <a:solidFill>
                  <a:srgbClr val="FFFFFF"/>
                </a:solidFill>
                <a:latin typeface="Montserrat"/>
                <a:cs typeface="Montserrat"/>
              </a:rPr>
              <a:t> DE CONDUITE</a:t>
            </a:r>
            <a:endParaRPr sz="1632" dirty="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26655" y="3531554"/>
            <a:ext cx="897701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spcBef>
                <a:spcPts val="91"/>
              </a:spcBef>
            </a:pPr>
            <a:r>
              <a:rPr sz="1814" b="1" dirty="0">
                <a:solidFill>
                  <a:srgbClr val="FFFFFF"/>
                </a:solidFill>
                <a:latin typeface="Montserrat"/>
                <a:cs typeface="Montserrat"/>
              </a:rPr>
              <a:t>1</a:t>
            </a:r>
            <a:r>
              <a:rPr lang="fr-FR" sz="1814" b="1" dirty="0">
                <a:solidFill>
                  <a:srgbClr val="FFFFFF"/>
                </a:solidFill>
                <a:latin typeface="Montserrat"/>
                <a:cs typeface="Montserrat"/>
              </a:rPr>
              <a:t> 390</a:t>
            </a:r>
            <a:r>
              <a:rPr sz="1814" b="1" spc="-77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814" b="1" dirty="0">
                <a:solidFill>
                  <a:srgbClr val="FFFFFF"/>
                </a:solidFill>
                <a:latin typeface="Montserrat"/>
                <a:cs typeface="Montserrat"/>
              </a:rPr>
              <a:t>€</a:t>
            </a:r>
            <a:endParaRPr sz="1814" dirty="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95408" y="3788217"/>
            <a:ext cx="5599795" cy="2854017"/>
          </a:xfrm>
          <a:prstGeom prst="rect">
            <a:avLst/>
          </a:prstGeom>
        </p:spPr>
        <p:txBody>
          <a:bodyPr vert="horz" wrap="square" lIns="0" tIns="54703" rIns="0" bIns="0" rtlCol="0">
            <a:spAutoFit/>
          </a:bodyPr>
          <a:lstStyle/>
          <a:p>
            <a:pPr marL="11516">
              <a:spcBef>
                <a:spcPts val="431"/>
              </a:spcBef>
            </a:pPr>
            <a:endParaRPr lang="fr-FR" sz="1360" b="1" dirty="0">
              <a:solidFill>
                <a:srgbClr val="353334"/>
              </a:solidFill>
              <a:latin typeface="Montserrat"/>
              <a:cs typeface="Montserrat"/>
            </a:endParaRPr>
          </a:p>
          <a:p>
            <a:pPr marL="11516">
              <a:spcBef>
                <a:spcPts val="431"/>
              </a:spcBef>
            </a:pPr>
            <a:r>
              <a:rPr sz="1360" b="1" dirty="0">
                <a:solidFill>
                  <a:srgbClr val="353334"/>
                </a:solidFill>
                <a:latin typeface="Montserrat"/>
                <a:cs typeface="Montserrat"/>
              </a:rPr>
              <a:t>20 SESSIONS </a:t>
            </a:r>
            <a:r>
              <a:rPr sz="1360" b="1" spc="-18" dirty="0">
                <a:solidFill>
                  <a:srgbClr val="353334"/>
                </a:solidFill>
                <a:latin typeface="Montserrat"/>
                <a:cs typeface="Montserrat"/>
              </a:rPr>
              <a:t>AVEC </a:t>
            </a:r>
            <a:r>
              <a:rPr sz="1360" b="1" dirty="0">
                <a:solidFill>
                  <a:srgbClr val="353334"/>
                </a:solidFill>
                <a:latin typeface="Montserrat"/>
                <a:cs typeface="Montserrat"/>
              </a:rPr>
              <a:t>UN ENSEIGNANT</a:t>
            </a:r>
            <a:r>
              <a:rPr sz="1360" b="1" spc="-54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360" b="1" spc="-5" dirty="0">
                <a:solidFill>
                  <a:srgbClr val="353334"/>
                </a:solidFill>
                <a:latin typeface="Montserrat"/>
                <a:cs typeface="Montserrat"/>
              </a:rPr>
              <a:t>EXPERT</a:t>
            </a:r>
            <a:endParaRPr sz="1360" dirty="0">
              <a:latin typeface="Montserrat"/>
              <a:cs typeface="Montserrat"/>
            </a:endParaRPr>
          </a:p>
          <a:p>
            <a:pPr marL="108829" marR="278120" indent="-108829">
              <a:lnSpc>
                <a:spcPct val="104200"/>
              </a:lnSpc>
              <a:spcBef>
                <a:spcPts val="218"/>
              </a:spcBef>
              <a:buChar char="•"/>
              <a:tabLst>
                <a:tab pos="108829" algn="l"/>
              </a:tabLst>
            </a:pPr>
            <a:r>
              <a:rPr lang="fr-FR" sz="1088" spc="-5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lang="fr-FR" sz="1179" spc="-5" dirty="0">
                <a:solidFill>
                  <a:srgbClr val="353334"/>
                </a:solidFill>
                <a:latin typeface="Montserrat"/>
                <a:cs typeface="Montserrat"/>
              </a:rPr>
              <a:t>INSCRIPTION </a:t>
            </a:r>
            <a:r>
              <a:rPr lang="fr-FR" sz="1179" spc="-5">
                <a:solidFill>
                  <a:srgbClr val="353334"/>
                </a:solidFill>
                <a:latin typeface="Montserrat"/>
                <a:cs typeface="Montserrat"/>
              </a:rPr>
              <a:t>A L’AUTO-ECOLE                                                        </a:t>
            </a:r>
            <a:r>
              <a:rPr lang="fr-FR" sz="1179" spc="-5" dirty="0">
                <a:solidFill>
                  <a:srgbClr val="353334"/>
                </a:solidFill>
                <a:latin typeface="Montserrat"/>
                <a:cs typeface="Montserrat"/>
              </a:rPr>
              <a:t>85</a:t>
            </a:r>
            <a:r>
              <a:rPr lang="fr-FR" sz="1179" spc="-5" dirty="0">
                <a:latin typeface="Montserrat"/>
                <a:cs typeface="Montserrat"/>
              </a:rPr>
              <a:t>, 00 €</a:t>
            </a:r>
          </a:p>
          <a:p>
            <a:pPr marL="108829" marR="278120" indent="-108829">
              <a:lnSpc>
                <a:spcPct val="104200"/>
              </a:lnSpc>
              <a:spcBef>
                <a:spcPts val="218"/>
              </a:spcBef>
              <a:buChar char="•"/>
              <a:tabLst>
                <a:tab pos="108829" algn="l"/>
              </a:tabLst>
            </a:pPr>
            <a:r>
              <a:rPr lang="fr-FR" sz="1179" spc="-5" dirty="0">
                <a:latin typeface="Montserrat"/>
                <a:cs typeface="Montserrat"/>
              </a:rPr>
              <a:t>DOSSIER ANTS                                                                                        30, 00€</a:t>
            </a:r>
          </a:p>
          <a:p>
            <a:pPr marL="103071" marR="210749" indent="-103071">
              <a:lnSpc>
                <a:spcPct val="104200"/>
              </a:lnSpc>
              <a:spcBef>
                <a:spcPts val="272"/>
              </a:spcBef>
              <a:buChar char="•"/>
              <a:tabLst>
                <a:tab pos="103071" algn="l"/>
              </a:tabLst>
            </a:pPr>
            <a:r>
              <a:rPr sz="1179" dirty="0">
                <a:solidFill>
                  <a:srgbClr val="353334"/>
                </a:solidFill>
                <a:latin typeface="Montserrat"/>
                <a:cs typeface="Montserrat"/>
              </a:rPr>
              <a:t>1</a:t>
            </a:r>
            <a:r>
              <a:rPr sz="1179" spc="-218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179" spc="-23" dirty="0">
                <a:solidFill>
                  <a:srgbClr val="353334"/>
                </a:solidFill>
                <a:latin typeface="Montserrat"/>
                <a:cs typeface="Montserrat"/>
              </a:rPr>
              <a:t>POCHETTE PÉDAGOGIQUE </a:t>
            </a:r>
            <a:r>
              <a:rPr sz="1179" spc="-32" dirty="0">
                <a:solidFill>
                  <a:srgbClr val="353334"/>
                </a:solidFill>
                <a:latin typeface="Montserrat"/>
                <a:cs typeface="Montserrat"/>
              </a:rPr>
              <a:t>AVEC </a:t>
            </a:r>
            <a:r>
              <a:rPr sz="1179" spc="-14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179" spc="-18" dirty="0">
                <a:solidFill>
                  <a:srgbClr val="353334"/>
                </a:solidFill>
                <a:latin typeface="Montserrat"/>
                <a:cs typeface="Montserrat"/>
              </a:rPr>
              <a:t>LIVRE </a:t>
            </a:r>
            <a:r>
              <a:rPr sz="1179" spc="-14" dirty="0">
                <a:solidFill>
                  <a:srgbClr val="353334"/>
                </a:solidFill>
                <a:latin typeface="Montserrat"/>
                <a:cs typeface="Montserrat"/>
              </a:rPr>
              <a:t>DE </a:t>
            </a:r>
            <a:r>
              <a:rPr sz="1179" spc="-27" dirty="0">
                <a:solidFill>
                  <a:srgbClr val="353334"/>
                </a:solidFill>
                <a:latin typeface="Montserrat"/>
                <a:cs typeface="Montserrat"/>
              </a:rPr>
              <a:t>CODE </a:t>
            </a:r>
            <a:r>
              <a:rPr lang="fr-FR" sz="1179" spc="-27" dirty="0">
                <a:solidFill>
                  <a:srgbClr val="353334"/>
                </a:solidFill>
                <a:latin typeface="Montserrat"/>
                <a:cs typeface="Montserrat"/>
              </a:rPr>
              <a:t>, PRËT D’UNE CARTE CODE</a:t>
            </a:r>
            <a:r>
              <a:rPr sz="1179" spc="-27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lang="fr-FR" sz="1179" spc="-27" dirty="0">
                <a:solidFill>
                  <a:srgbClr val="353334"/>
                </a:solidFill>
                <a:latin typeface="Montserrat"/>
                <a:cs typeface="Montserrat"/>
              </a:rPr>
              <a:t>, LIVRET  D’APPRENTISSAGE </a:t>
            </a:r>
            <a:r>
              <a:rPr sz="1179" spc="-14" dirty="0">
                <a:solidFill>
                  <a:srgbClr val="353334"/>
                </a:solidFill>
                <a:latin typeface="Montserrat"/>
                <a:cs typeface="Montserrat"/>
              </a:rPr>
              <a:t>ET</a:t>
            </a:r>
            <a:r>
              <a:rPr sz="1179" spc="-18" dirty="0">
                <a:solidFill>
                  <a:srgbClr val="353334"/>
                </a:solidFill>
                <a:latin typeface="Montserrat"/>
                <a:cs typeface="Montserrat"/>
              </a:rPr>
              <a:t> FICHE </a:t>
            </a:r>
            <a:r>
              <a:rPr sz="1179" spc="-14" dirty="0">
                <a:solidFill>
                  <a:srgbClr val="353334"/>
                </a:solidFill>
                <a:latin typeface="Montserrat"/>
                <a:cs typeface="Montserrat"/>
              </a:rPr>
              <a:t>DE </a:t>
            </a:r>
            <a:r>
              <a:rPr sz="1179" spc="-18" dirty="0">
                <a:solidFill>
                  <a:srgbClr val="353334"/>
                </a:solidFill>
                <a:latin typeface="Montserrat"/>
                <a:cs typeface="Montserrat"/>
              </a:rPr>
              <a:t>SUIVI </a:t>
            </a:r>
            <a:r>
              <a:rPr lang="fr-FR" sz="1179" spc="-14" dirty="0">
                <a:solidFill>
                  <a:srgbClr val="353334"/>
                </a:solidFill>
                <a:latin typeface="Montserrat"/>
                <a:cs typeface="Montserrat"/>
              </a:rPr>
              <a:t>PEDAGOGIQUE</a:t>
            </a:r>
            <a:r>
              <a:rPr sz="1179" dirty="0">
                <a:solidFill>
                  <a:srgbClr val="353334"/>
                </a:solidFill>
                <a:latin typeface="Montserrat"/>
                <a:cs typeface="Montserrat"/>
              </a:rPr>
              <a:t>;</a:t>
            </a:r>
            <a:r>
              <a:rPr lang="fr-FR" sz="1179" dirty="0">
                <a:solidFill>
                  <a:srgbClr val="353334"/>
                </a:solidFill>
                <a:latin typeface="Montserrat"/>
                <a:cs typeface="Montserrat"/>
              </a:rPr>
              <a:t>		                                                      50, 00 €</a:t>
            </a:r>
          </a:p>
          <a:p>
            <a:pPr marL="103071" marR="210749" indent="-103071">
              <a:lnSpc>
                <a:spcPct val="104200"/>
              </a:lnSpc>
              <a:spcBef>
                <a:spcPts val="272"/>
              </a:spcBef>
              <a:buChar char="•"/>
              <a:tabLst>
                <a:tab pos="103071" algn="l"/>
              </a:tabLst>
            </a:pPr>
            <a:r>
              <a:rPr lang="fr-FR" sz="1179" dirty="0">
                <a:solidFill>
                  <a:srgbClr val="353334"/>
                </a:solidFill>
                <a:latin typeface="Montserrat"/>
                <a:cs typeface="Montserrat"/>
              </a:rPr>
              <a:t>ACCES SALLE DE CODE                                                                      75, 00€</a:t>
            </a:r>
          </a:p>
          <a:p>
            <a:pPr marL="108254" indent="-96737">
              <a:spcBef>
                <a:spcPts val="326"/>
              </a:spcBef>
              <a:buChar char="•"/>
              <a:tabLst>
                <a:tab pos="108829" algn="l"/>
              </a:tabLst>
            </a:pPr>
            <a:r>
              <a:rPr lang="fr-FR" sz="1179" dirty="0">
                <a:solidFill>
                  <a:srgbClr val="353334"/>
                </a:solidFill>
                <a:latin typeface="Montserrat"/>
                <a:cs typeface="Montserrat"/>
              </a:rPr>
              <a:t>20 LECONS DE CONDUITE                                                            1000, 00 €</a:t>
            </a:r>
          </a:p>
          <a:p>
            <a:pPr marL="11516">
              <a:spcBef>
                <a:spcPts val="326"/>
              </a:spcBef>
              <a:tabLst>
                <a:tab pos="108829" algn="l"/>
              </a:tabLst>
            </a:pPr>
            <a:r>
              <a:rPr lang="fr-FR" sz="1179" dirty="0">
                <a:solidFill>
                  <a:srgbClr val="353334"/>
                </a:solidFill>
                <a:latin typeface="Montserrat"/>
                <a:cs typeface="Montserrat"/>
              </a:rPr>
              <a:t>. 1 RENDEZ VOUS PREALABLE 2H                                                    100, 00 €</a:t>
            </a:r>
          </a:p>
          <a:p>
            <a:pPr marL="108254" indent="-96737">
              <a:spcBef>
                <a:spcPts val="326"/>
              </a:spcBef>
              <a:buChar char="•"/>
              <a:tabLst>
                <a:tab pos="108829" algn="l"/>
              </a:tabLst>
            </a:pPr>
            <a:r>
              <a:rPr lang="fr-FR" sz="1179" dirty="0">
                <a:latin typeface="Montserrat"/>
                <a:cs typeface="Montserrat"/>
              </a:rPr>
              <a:t>FRAIS D’ACCOMPAGNEMENT A L’EXAMEN PRATIQUE           50, 00 €</a:t>
            </a:r>
          </a:p>
          <a:p>
            <a:pPr marL="108254" indent="-96737">
              <a:spcBef>
                <a:spcPts val="326"/>
              </a:spcBef>
              <a:buChar char="•"/>
              <a:tabLst>
                <a:tab pos="108829" algn="l"/>
              </a:tabLst>
            </a:pPr>
            <a:r>
              <a:rPr lang="fr-FR" sz="1179" dirty="0">
                <a:latin typeface="Montserrat"/>
                <a:cs typeface="Montserrat"/>
              </a:rPr>
              <a:t>* sur la base des 20 heures obligatoires</a:t>
            </a:r>
            <a:endParaRPr sz="1179" dirty="0">
              <a:latin typeface="Montserrat"/>
              <a:cs typeface="Montserra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20929" y="717975"/>
            <a:ext cx="1648569" cy="1648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9075149" y="6127428"/>
            <a:ext cx="100768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9075149" y="6161212"/>
            <a:ext cx="100768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9075149" y="6194998"/>
            <a:ext cx="100768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9075149" y="6228790"/>
            <a:ext cx="100768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9075149" y="6262575"/>
            <a:ext cx="100768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9075149" y="6296361"/>
            <a:ext cx="100768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9073036" y="6330147"/>
            <a:ext cx="100768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9073036" y="6363938"/>
            <a:ext cx="100768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9007046" y="6114752"/>
            <a:ext cx="48945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19"/>
                </a:lnTo>
                <a:lnTo>
                  <a:pt x="0" y="48348"/>
                </a:lnTo>
                <a:lnTo>
                  <a:pt x="5219" y="53568"/>
                </a:lnTo>
                <a:lnTo>
                  <a:pt x="48348" y="53568"/>
                </a:lnTo>
                <a:lnTo>
                  <a:pt x="53568" y="48348"/>
                </a:lnTo>
                <a:lnTo>
                  <a:pt x="53568" y="5219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9007046" y="6185150"/>
            <a:ext cx="48945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7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7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/>
          <p:nvPr/>
        </p:nvSpPr>
        <p:spPr>
          <a:xfrm>
            <a:off x="9007046" y="6255535"/>
            <a:ext cx="48945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34"/>
          <p:cNvSpPr/>
          <p:nvPr/>
        </p:nvSpPr>
        <p:spPr>
          <a:xfrm>
            <a:off x="9007046" y="6322515"/>
            <a:ext cx="48945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object 43"/>
          <p:cNvSpPr/>
          <p:nvPr/>
        </p:nvSpPr>
        <p:spPr>
          <a:xfrm>
            <a:off x="6548425" y="6094291"/>
            <a:ext cx="17275" cy="32246"/>
          </a:xfrm>
          <a:custGeom>
            <a:avLst/>
            <a:gdLst/>
            <a:ahLst/>
            <a:cxnLst/>
            <a:rect l="l" t="t" r="r" b="b"/>
            <a:pathLst>
              <a:path w="19050" h="35559">
                <a:moveTo>
                  <a:pt x="14681" y="0"/>
                </a:moveTo>
                <a:lnTo>
                  <a:pt x="4229" y="0"/>
                </a:lnTo>
                <a:lnTo>
                  <a:pt x="0" y="7874"/>
                </a:lnTo>
                <a:lnTo>
                  <a:pt x="0" y="27305"/>
                </a:lnTo>
                <a:lnTo>
                  <a:pt x="4229" y="35179"/>
                </a:lnTo>
                <a:lnTo>
                  <a:pt x="14681" y="35179"/>
                </a:lnTo>
                <a:lnTo>
                  <a:pt x="18910" y="27305"/>
                </a:lnTo>
                <a:lnTo>
                  <a:pt x="18910" y="7874"/>
                </a:lnTo>
                <a:lnTo>
                  <a:pt x="14681" y="0"/>
                </a:lnTo>
                <a:close/>
              </a:path>
            </a:pathLst>
          </a:custGeom>
          <a:solidFill>
            <a:srgbClr val="302B33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object 44"/>
          <p:cNvSpPr/>
          <p:nvPr/>
        </p:nvSpPr>
        <p:spPr>
          <a:xfrm>
            <a:off x="6492162" y="6169675"/>
            <a:ext cx="55854" cy="24184"/>
          </a:xfrm>
          <a:custGeom>
            <a:avLst/>
            <a:gdLst/>
            <a:ahLst/>
            <a:cxnLst/>
            <a:rect l="l" t="t" r="r" b="b"/>
            <a:pathLst>
              <a:path w="61595" h="26670">
                <a:moveTo>
                  <a:pt x="61480" y="0"/>
                </a:moveTo>
                <a:lnTo>
                  <a:pt x="0" y="0"/>
                </a:lnTo>
                <a:lnTo>
                  <a:pt x="0" y="2781"/>
                </a:lnTo>
                <a:lnTo>
                  <a:pt x="30734" y="26288"/>
                </a:lnTo>
                <a:lnTo>
                  <a:pt x="41305" y="24692"/>
                </a:lnTo>
                <a:lnTo>
                  <a:pt x="6148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" name="object 45"/>
          <p:cNvSpPr/>
          <p:nvPr/>
        </p:nvSpPr>
        <p:spPr>
          <a:xfrm>
            <a:off x="6535727" y="6270180"/>
            <a:ext cx="22457" cy="25336"/>
          </a:xfrm>
          <a:custGeom>
            <a:avLst/>
            <a:gdLst/>
            <a:ahLst/>
            <a:cxnLst/>
            <a:rect l="l" t="t" r="r" b="b"/>
            <a:pathLst>
              <a:path w="24764" h="27940">
                <a:moveTo>
                  <a:pt x="18719" y="0"/>
                </a:moveTo>
                <a:lnTo>
                  <a:pt x="5664" y="0"/>
                </a:lnTo>
                <a:lnTo>
                  <a:pt x="0" y="6146"/>
                </a:lnTo>
                <a:lnTo>
                  <a:pt x="0" y="21323"/>
                </a:lnTo>
                <a:lnTo>
                  <a:pt x="5778" y="27330"/>
                </a:lnTo>
                <a:lnTo>
                  <a:pt x="18681" y="27330"/>
                </a:lnTo>
                <a:lnTo>
                  <a:pt x="21666" y="25514"/>
                </a:lnTo>
                <a:lnTo>
                  <a:pt x="24384" y="22618"/>
                </a:lnTo>
                <a:lnTo>
                  <a:pt x="23742" y="21970"/>
                </a:lnTo>
                <a:lnTo>
                  <a:pt x="9207" y="21970"/>
                </a:lnTo>
                <a:lnTo>
                  <a:pt x="6070" y="18199"/>
                </a:lnTo>
                <a:lnTo>
                  <a:pt x="6070" y="9067"/>
                </a:lnTo>
                <a:lnTo>
                  <a:pt x="9283" y="5372"/>
                </a:lnTo>
                <a:lnTo>
                  <a:pt x="23071" y="5372"/>
                </a:lnTo>
                <a:lnTo>
                  <a:pt x="24193" y="4076"/>
                </a:lnTo>
                <a:lnTo>
                  <a:pt x="21767" y="1663"/>
                </a:lnTo>
                <a:lnTo>
                  <a:pt x="18719" y="0"/>
                </a:lnTo>
                <a:close/>
              </a:path>
              <a:path w="24764" h="27940">
                <a:moveTo>
                  <a:pt x="20675" y="18872"/>
                </a:moveTo>
                <a:lnTo>
                  <a:pt x="18605" y="20802"/>
                </a:lnTo>
                <a:lnTo>
                  <a:pt x="16764" y="21970"/>
                </a:lnTo>
                <a:lnTo>
                  <a:pt x="23742" y="21970"/>
                </a:lnTo>
                <a:lnTo>
                  <a:pt x="20675" y="18872"/>
                </a:lnTo>
                <a:close/>
              </a:path>
              <a:path w="24764" h="27940">
                <a:moveTo>
                  <a:pt x="23071" y="5372"/>
                </a:moveTo>
                <a:lnTo>
                  <a:pt x="16421" y="5372"/>
                </a:lnTo>
                <a:lnTo>
                  <a:pt x="18415" y="6502"/>
                </a:lnTo>
                <a:lnTo>
                  <a:pt x="20497" y="8343"/>
                </a:lnTo>
                <a:lnTo>
                  <a:pt x="23071" y="5372"/>
                </a:lnTo>
                <a:close/>
              </a:path>
            </a:pathLst>
          </a:custGeom>
          <a:solidFill>
            <a:srgbClr val="E2E3E2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" name="object 46"/>
          <p:cNvSpPr/>
          <p:nvPr/>
        </p:nvSpPr>
        <p:spPr>
          <a:xfrm>
            <a:off x="6559630" y="6270594"/>
            <a:ext cx="17850" cy="24184"/>
          </a:xfrm>
          <a:custGeom>
            <a:avLst/>
            <a:gdLst/>
            <a:ahLst/>
            <a:cxnLst/>
            <a:rect l="l" t="t" r="r" b="b"/>
            <a:pathLst>
              <a:path w="19685" h="26670">
                <a:moveTo>
                  <a:pt x="19075" y="0"/>
                </a:moveTo>
                <a:lnTo>
                  <a:pt x="0" y="0"/>
                </a:lnTo>
                <a:lnTo>
                  <a:pt x="0" y="26416"/>
                </a:lnTo>
                <a:lnTo>
                  <a:pt x="19265" y="26416"/>
                </a:lnTo>
                <a:lnTo>
                  <a:pt x="19265" y="21247"/>
                </a:lnTo>
                <a:lnTo>
                  <a:pt x="5778" y="21247"/>
                </a:lnTo>
                <a:lnTo>
                  <a:pt x="5778" y="15697"/>
                </a:lnTo>
                <a:lnTo>
                  <a:pt x="17386" y="15697"/>
                </a:lnTo>
                <a:lnTo>
                  <a:pt x="17386" y="10541"/>
                </a:lnTo>
                <a:lnTo>
                  <a:pt x="5778" y="10541"/>
                </a:lnTo>
                <a:lnTo>
                  <a:pt x="5778" y="5168"/>
                </a:lnTo>
                <a:lnTo>
                  <a:pt x="19075" y="5168"/>
                </a:lnTo>
                <a:lnTo>
                  <a:pt x="19075" y="0"/>
                </a:lnTo>
                <a:close/>
              </a:path>
            </a:pathLst>
          </a:custGeom>
          <a:solidFill>
            <a:srgbClr val="E2E3E2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" name="object 47"/>
          <p:cNvSpPr/>
          <p:nvPr/>
        </p:nvSpPr>
        <p:spPr>
          <a:xfrm>
            <a:off x="6579069" y="6270599"/>
            <a:ext cx="20729" cy="24184"/>
          </a:xfrm>
          <a:custGeom>
            <a:avLst/>
            <a:gdLst/>
            <a:ahLst/>
            <a:cxnLst/>
            <a:rect l="l" t="t" r="r" b="b"/>
            <a:pathLst>
              <a:path w="22860" h="26670">
                <a:moveTo>
                  <a:pt x="15430" y="0"/>
                </a:moveTo>
                <a:lnTo>
                  <a:pt x="0" y="0"/>
                </a:lnTo>
                <a:lnTo>
                  <a:pt x="0" y="26415"/>
                </a:lnTo>
                <a:lnTo>
                  <a:pt x="5803" y="26415"/>
                </a:lnTo>
                <a:lnTo>
                  <a:pt x="5803" y="17957"/>
                </a:lnTo>
                <a:lnTo>
                  <a:pt x="17038" y="17957"/>
                </a:lnTo>
                <a:lnTo>
                  <a:pt x="16370" y="16979"/>
                </a:lnTo>
                <a:lnTo>
                  <a:pt x="19735" y="15735"/>
                </a:lnTo>
                <a:lnTo>
                  <a:pt x="22034" y="13055"/>
                </a:lnTo>
                <a:lnTo>
                  <a:pt x="22034" y="12826"/>
                </a:lnTo>
                <a:lnTo>
                  <a:pt x="5803" y="12826"/>
                </a:lnTo>
                <a:lnTo>
                  <a:pt x="5803" y="5245"/>
                </a:lnTo>
                <a:lnTo>
                  <a:pt x="21677" y="5245"/>
                </a:lnTo>
                <a:lnTo>
                  <a:pt x="21272" y="4178"/>
                </a:lnTo>
                <a:lnTo>
                  <a:pt x="17995" y="901"/>
                </a:lnTo>
                <a:lnTo>
                  <a:pt x="15430" y="0"/>
                </a:lnTo>
                <a:close/>
              </a:path>
              <a:path w="22860" h="26670">
                <a:moveTo>
                  <a:pt x="17038" y="17957"/>
                </a:moveTo>
                <a:lnTo>
                  <a:pt x="10375" y="17957"/>
                </a:lnTo>
                <a:lnTo>
                  <a:pt x="16027" y="26415"/>
                </a:lnTo>
                <a:lnTo>
                  <a:pt x="22821" y="26415"/>
                </a:lnTo>
                <a:lnTo>
                  <a:pt x="17038" y="17957"/>
                </a:lnTo>
                <a:close/>
              </a:path>
              <a:path w="22860" h="26670">
                <a:moveTo>
                  <a:pt x="21677" y="5245"/>
                </a:moveTo>
                <a:lnTo>
                  <a:pt x="14452" y="5245"/>
                </a:lnTo>
                <a:lnTo>
                  <a:pt x="16141" y="6489"/>
                </a:lnTo>
                <a:lnTo>
                  <a:pt x="16141" y="11353"/>
                </a:lnTo>
                <a:lnTo>
                  <a:pt x="14554" y="12826"/>
                </a:lnTo>
                <a:lnTo>
                  <a:pt x="22034" y="12826"/>
                </a:lnTo>
                <a:lnTo>
                  <a:pt x="22034" y="6184"/>
                </a:lnTo>
                <a:lnTo>
                  <a:pt x="21677" y="5245"/>
                </a:lnTo>
                <a:close/>
              </a:path>
            </a:pathLst>
          </a:custGeom>
          <a:solidFill>
            <a:srgbClr val="E2E3E2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4" name="object 54"/>
          <p:cNvSpPr/>
          <p:nvPr/>
        </p:nvSpPr>
        <p:spPr>
          <a:xfrm>
            <a:off x="7808603" y="6387337"/>
            <a:ext cx="6910" cy="13820"/>
          </a:xfrm>
          <a:custGeom>
            <a:avLst/>
            <a:gdLst/>
            <a:ahLst/>
            <a:cxnLst/>
            <a:rect l="l" t="t" r="r" b="b"/>
            <a:pathLst>
              <a:path w="7620" h="15240">
                <a:moveTo>
                  <a:pt x="4051" y="0"/>
                </a:moveTo>
                <a:lnTo>
                  <a:pt x="0" y="0"/>
                </a:lnTo>
                <a:lnTo>
                  <a:pt x="0" y="14655"/>
                </a:lnTo>
                <a:lnTo>
                  <a:pt x="4051" y="14655"/>
                </a:lnTo>
                <a:lnTo>
                  <a:pt x="7327" y="11379"/>
                </a:lnTo>
                <a:lnTo>
                  <a:pt x="7327" y="3276"/>
                </a:lnTo>
                <a:lnTo>
                  <a:pt x="4051" y="0"/>
                </a:lnTo>
                <a:close/>
              </a:path>
            </a:pathLst>
          </a:custGeom>
          <a:solidFill>
            <a:srgbClr val="4D5156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7" name="object 57"/>
          <p:cNvSpPr txBox="1"/>
          <p:nvPr/>
        </p:nvSpPr>
        <p:spPr>
          <a:xfrm>
            <a:off x="1574050" y="326454"/>
            <a:ext cx="3199248" cy="8404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7582" rIns="0" bIns="0" rtlCol="0">
            <a:spAutoFit/>
          </a:bodyPr>
          <a:lstStyle/>
          <a:p>
            <a:pPr marL="158350">
              <a:lnSpc>
                <a:spcPts val="2598"/>
              </a:lnSpc>
              <a:spcBef>
                <a:spcPts val="453"/>
              </a:spcBef>
            </a:pPr>
            <a:r>
              <a:rPr sz="2358" spc="-5" dirty="0">
                <a:latin typeface="Montserrat"/>
                <a:cs typeface="Montserrat"/>
              </a:rPr>
              <a:t>NOS</a:t>
            </a:r>
            <a:r>
              <a:rPr sz="2358" spc="-73" dirty="0">
                <a:latin typeface="Montserrat"/>
                <a:cs typeface="Montserrat"/>
              </a:rPr>
              <a:t> </a:t>
            </a:r>
            <a:r>
              <a:rPr sz="2358" spc="-32" dirty="0">
                <a:latin typeface="Montserrat"/>
                <a:cs typeface="Montserrat"/>
              </a:rPr>
              <a:t>PRESTATIONS</a:t>
            </a:r>
            <a:endParaRPr sz="2358" dirty="0">
              <a:latin typeface="Montserrat"/>
              <a:cs typeface="Montserrat"/>
            </a:endParaRPr>
          </a:p>
          <a:p>
            <a:pPr marL="158350">
              <a:lnSpc>
                <a:spcPts val="3523"/>
              </a:lnSpc>
            </a:pPr>
            <a:r>
              <a:rPr sz="3128" b="1" spc="-45" dirty="0">
                <a:latin typeface="Montserrat"/>
                <a:cs typeface="Montserrat"/>
              </a:rPr>
              <a:t>AUTO</a:t>
            </a:r>
            <a:endParaRPr sz="3128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Grand écran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manuel suard</dc:creator>
  <cp:lastModifiedBy>manuel suard</cp:lastModifiedBy>
  <cp:revision>1</cp:revision>
  <dcterms:created xsi:type="dcterms:W3CDTF">2022-03-31T14:52:08Z</dcterms:created>
  <dcterms:modified xsi:type="dcterms:W3CDTF">2022-03-31T14:53:07Z</dcterms:modified>
</cp:coreProperties>
</file>